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7"/>
  </p:notesMasterIdLst>
  <p:sldIdLst>
    <p:sldId id="405" r:id="rId2"/>
    <p:sldId id="260" r:id="rId3"/>
    <p:sldId id="262" r:id="rId4"/>
    <p:sldId id="257" r:id="rId5"/>
    <p:sldId id="373" r:id="rId6"/>
    <p:sldId id="374" r:id="rId7"/>
    <p:sldId id="398" r:id="rId8"/>
    <p:sldId id="399" r:id="rId9"/>
    <p:sldId id="400" r:id="rId10"/>
    <p:sldId id="371" r:id="rId11"/>
    <p:sldId id="401" r:id="rId12"/>
    <p:sldId id="402" r:id="rId13"/>
    <p:sldId id="403" r:id="rId14"/>
    <p:sldId id="404" r:id="rId15"/>
    <p:sldId id="306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99"/>
    <a:srgbClr val="005F46"/>
    <a:srgbClr val="E7EEAE"/>
    <a:srgbClr val="D7DF21"/>
    <a:srgbClr val="F3F2F1"/>
    <a:srgbClr val="FFFFFF"/>
    <a:srgbClr val="E6E6E6"/>
    <a:srgbClr val="99FF66"/>
    <a:srgbClr val="CC99FF"/>
    <a:srgbClr val="2D29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75" autoAdjust="0"/>
    <p:restoredTop sz="84127" autoAdjust="0"/>
  </p:normalViewPr>
  <p:slideViewPr>
    <p:cSldViewPr snapToGrid="0">
      <p:cViewPr varScale="1">
        <p:scale>
          <a:sx n="75" d="100"/>
          <a:sy n="75" d="100"/>
        </p:scale>
        <p:origin x="6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718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7678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DA357-290D-4F46-92AB-E970AB31A6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AEB18-F810-4663-9571-47E2137B2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11815-67BA-4D10-AD4A-BF2F6CF6B8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22265-FD09-4454-8A0F-5D86C3315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D56872-F9DB-4036-9E4F-D8D106E9F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1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33C93-D962-4B6A-A2BF-50C6F5F76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E35AB-B120-4DEB-916B-364DA7560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74CC3-2802-44A5-B604-02D71E7D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C73F0-CE08-48A0-8D2A-B762215A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4FD29-B9DD-4383-B211-A3BCAAC19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55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7D032B-1D1A-4DA3-81B8-757559077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155C1-0D62-4898-A3C8-416BE9D24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9D2D3-DD82-4FCE-AE4D-00D002B1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675E2-2FBF-4468-9E20-B17DB35E5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0DCB6-E674-4CF2-803C-12CF06CA7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199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2CC26-E490-47F0-9F49-58C2A1F15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1C867-3B5E-4E48-AE16-4028BA8EF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516B9-F7F3-4473-80E2-19578118A9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B3034D-32C0-43A0-833D-37889B2FF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96A9B9-D57F-4536-871C-91CDF716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976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46813-1149-488B-86A8-A8F0A7413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412B6-6414-4E5D-B15C-7A8ADF28A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FB323-8EB9-4B92-B7B6-C004309074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8448E-3037-4685-BA17-C3325066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051D9-14AB-4A34-94F9-ACB99A791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717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52B2D-B6A7-41AC-BE71-FEEA43BF0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65DFA-32BF-4BE8-80CC-036A48B22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8C5C09-25AA-4B66-BD59-45FBCC351B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E1E0A-CB0C-4AAB-B5C9-5C8F24A2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D4AE79-3AFA-4674-8720-75683E9FB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42A866-1DA2-4C80-9769-3C19000E7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3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4307F-2CE2-444D-AED5-C220C7311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A2B6B-2F15-4C17-85DD-090FAF424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376D0-C15E-462B-BCA8-8DD461A02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D8B716-5753-48E4-828F-44A058E144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512B4-F306-4D1B-8C4A-F7423013E5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84E73B-554F-41A1-8480-B853C51DE8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986F64-BB28-4FED-B024-2670D9C88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FD5BF2-E681-45A2-9301-318397B3F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57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4CE8-C149-414C-AE8C-953967956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C1E12E-EB4F-4541-8788-33617DB5EC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E1E4B-4FCA-43E4-B0FF-6BF7CF87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1D4632-1CB3-4D09-AE64-7F4044136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1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3DC6D4-4B91-41F3-B292-FDDA2B076A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E7D2EE-5F8B-4436-B438-EA4C09562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A11C04-9404-43AF-AE1A-1E4D57FF4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87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6FCDB-1572-48EE-876F-4D62E18CB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74EF5-3BF5-404E-8B6E-7C5DADB868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35B91-3F4E-499A-9ABD-6DB496B14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9B127-0B10-4BEA-B6BE-4E314A7920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2A70AB-B054-4CC9-88A0-9B95FE019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2270AB-2281-467D-A5A8-EC3D88942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09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E235D-167E-4FF1-89BD-B9CD2DEEB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64D30C-28DE-443B-825E-DACC3E017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D194A2-A2C2-4780-8B62-6F91B87F9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36FE8-2951-41A7-9075-8E56A122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6E53D93-F6D1-4672-877B-A49EBB475DE5}" type="datetimeFigureOut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72898-8CF9-416E-9E3C-5A4CA029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9C32E-6B46-4BB3-A994-89F93AD5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0BA55CE-FD8F-4C27-A97F-04A45C93B7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74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199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7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71"/>
          <a:stretch/>
        </p:blipFill>
        <p:spPr bwMode="auto">
          <a:xfrm>
            <a:off x="-141890" y="0"/>
            <a:ext cx="1233389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OMFG - OMFG - Hell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162800" y="-2057400"/>
            <a:ext cx="609600" cy="6096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CDF13-0CC5-4F70-8B30-8C6C2A3776E7}"/>
              </a:ext>
            </a:extLst>
          </p:cNvPr>
          <p:cNvSpPr/>
          <p:nvPr/>
        </p:nvSpPr>
        <p:spPr>
          <a:xfrm>
            <a:off x="766917" y="729265"/>
            <a:ext cx="10323870" cy="5465057"/>
          </a:xfrm>
          <a:prstGeom prst="roundRect">
            <a:avLst>
              <a:gd name="adj" fmla="val 9491"/>
            </a:avLst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47D1B5-9794-4386-B233-C9D79781FB5F}"/>
              </a:ext>
            </a:extLst>
          </p:cNvPr>
          <p:cNvSpPr txBox="1"/>
          <p:nvPr/>
        </p:nvSpPr>
        <p:spPr>
          <a:xfrm>
            <a:off x="1213945" y="826749"/>
            <a:ext cx="8891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rgbClr val="002060"/>
                </a:solidFill>
              </a:rPr>
              <a:t>Thứ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ngày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tháng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năm</a:t>
            </a:r>
            <a:r>
              <a:rPr lang="en-US" sz="4400" b="1" dirty="0">
                <a:solidFill>
                  <a:srgbClr val="002060"/>
                </a:solidFill>
              </a:rPr>
              <a:t> …</a:t>
            </a:r>
          </a:p>
        </p:txBody>
      </p:sp>
      <p:pic>
        <p:nvPicPr>
          <p:cNvPr id="14" name="Picture 2" descr="Hạnh Phúc Dễ Thương Cậu Bé Chơi Bóng Rổ Xe Lửa Hình minh họa Sẵn có - Tải  xuống Hình ảnh Ngay bây giờ - Dễ thương, Hoạt động, Hình minh họa - iStock">
            <a:extLst>
              <a:ext uri="{FF2B5EF4-FFF2-40B4-BE49-F238E27FC236}">
                <a16:creationId xmlns:a16="http://schemas.microsoft.com/office/drawing/2014/main" id="{78C1F5EB-075A-4B1B-95DC-0717EFE4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3137" y1="26471" x2="49837" y2="35621"/>
                        <a14:foregroundMark x1="50490" y1="27124" x2="57026" y2="32353"/>
                        <a14:foregroundMark x1="36601" y1="29739" x2="50000" y2="32026"/>
                        <a14:foregroundMark x1="46728" y1="50781" x2="47712" y2="54248"/>
                        <a14:foregroundMark x1="44636" y1="43408" x2="44761" y2="43850"/>
                        <a14:foregroundMark x1="40523" y1="28922" x2="44275" y2="42137"/>
                        <a14:foregroundMark x1="55229" y1="52451" x2="57190" y2="57353"/>
                        <a14:foregroundMark x1="53431" y1="33660" x2="54739" y2="44118"/>
                        <a14:foregroundMark x1="39706" y1="81209" x2="39706" y2="81209"/>
                        <a14:backgroundMark x1="46242" y1="43464" x2="46895" y2="45915"/>
                        <a14:backgroundMark x1="45915" y1="46405" x2="46242" y2="50817"/>
                        <a14:backgroundMark x1="43301" y1="44118" x2="44608" y2="434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4504" y="2242256"/>
            <a:ext cx="4892565" cy="489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ạnh Phúc Dễ Thương Trẻ Em Cô Gái Chơi Bóng Rổ Xe Lửa Hình minh họa Sẵn có  - Tải xuống Hình ảnh Ngay bây giờ - iStock">
            <a:extLst>
              <a:ext uri="{FF2B5EF4-FFF2-40B4-BE49-F238E27FC236}">
                <a16:creationId xmlns:a16="http://schemas.microsoft.com/office/drawing/2014/main" id="{7F4D81FE-15D7-4F8A-BE3B-060516399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135" b="89904" l="9856" r="89904">
                        <a14:foregroundMark x1="44231" y1="21394" x2="64663" y2="34856"/>
                        <a14:foregroundMark x1="42788" y1="27644" x2="46875" y2="30288"/>
                        <a14:foregroundMark x1="34375" y1="9135" x2="41346" y2="10817"/>
                        <a14:foregroundMark x1="46635" y1="52644" x2="49519" y2="64423"/>
                        <a14:foregroundMark x1="45433" y1="25481" x2="46635" y2="30048"/>
                        <a14:foregroundMark x1="44952" y1="25721" x2="49279" y2="32933"/>
                        <a14:foregroundMark x1="46154" y1="40144" x2="46154" y2="401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6645" y="1750079"/>
            <a:ext cx="5582546" cy="558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CC47D9-64A2-6223-BDE0-D8E8659BBB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45251" y="1691986"/>
            <a:ext cx="8596086" cy="2913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B26606-CCA3-0315-BBF0-7B79D59378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3197" y="3715639"/>
            <a:ext cx="3072650" cy="160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4524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6432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6932"/>
                            </p:stCondLst>
                            <p:childTnLst>
                              <p:par>
                                <p:cTn id="14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 descr="Bóng rổ miễn phí tiền bản Quyền, phim Hoạt hình, Cổ phiếu nhiếp ảnh - thể  dục thể thao phiếu. png tải về - Miễn phí trong suốt Cậu Bé png Tải về.">
            <a:extLst>
              <a:ext uri="{FF2B5EF4-FFF2-40B4-BE49-F238E27FC236}">
                <a16:creationId xmlns:a16="http://schemas.microsoft.com/office/drawing/2014/main" id="{36F1FC64-377E-40E6-97AE-4DB3B85ED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500" b="99125" l="10000" r="90000">
                        <a14:foregroundMark x1="46222" y1="8000" x2="52889" y2="21625"/>
                        <a14:foregroundMark x1="53556" y1="9250" x2="64000" y2="25000"/>
                        <a14:foregroundMark x1="49889" y1="2500" x2="60444" y2="4375"/>
                        <a14:foregroundMark x1="53333" y1="17750" x2="59444" y2="27625"/>
                        <a14:foregroundMark x1="54778" y1="19125" x2="58444" y2="24125"/>
                        <a14:foregroundMark x1="57667" y1="16750" x2="64222" y2="21125"/>
                        <a14:foregroundMark x1="63111" y1="17000" x2="64000" y2="18375"/>
                        <a14:foregroundMark x1="58444" y1="24625" x2="57778" y2="34000"/>
                        <a14:foregroundMark x1="19222" y1="81875" x2="22111" y2="92625"/>
                        <a14:foregroundMark x1="22667" y1="78875" x2="22667" y2="92125"/>
                        <a14:foregroundMark x1="21889" y1="80250" x2="27778" y2="76125"/>
                        <a14:foregroundMark x1="27778" y1="76125" x2="27778" y2="76125"/>
                        <a14:foregroundMark x1="45111" y1="85500" x2="48000" y2="96125"/>
                        <a14:foregroundMark x1="45556" y1="92875" x2="50111" y2="97500"/>
                        <a14:foregroundMark x1="48444" y1="93125" x2="57556" y2="96750"/>
                        <a14:foregroundMark x1="57556" y1="96750" x2="59111" y2="96750"/>
                        <a14:foregroundMark x1="50111" y1="95375" x2="51667" y2="99125"/>
                        <a14:foregroundMark x1="46444" y1="95125" x2="49667" y2="98625"/>
                        <a14:foregroundMark x1="45556" y1="95875" x2="45778" y2="98125"/>
                        <a14:foregroundMark x1="43333" y1="96125" x2="44333" y2="97500"/>
                        <a14:foregroundMark x1="33889" y1="47125" x2="40444" y2="59125"/>
                        <a14:foregroundMark x1="50889" y1="23500" x2="53333" y2="55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10" y="1931353"/>
            <a:ext cx="5143031" cy="4571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Cô gái chơi bóng rổ nền trắng - Trả phí Bản quyền Một lần Bóng rổ - Môn thể thao đồng đội vectơ sẵn có">
            <a:extLst>
              <a:ext uri="{FF2B5EF4-FFF2-40B4-BE49-F238E27FC236}">
                <a16:creationId xmlns:a16="http://schemas.microsoft.com/office/drawing/2014/main" id="{1DE4BC26-8D3E-4327-A508-E8D1CCD25A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344" b="96094" l="1713" r="98155">
                        <a14:foregroundMark x1="34256" y1="3711" x2="56917" y2="8008"/>
                        <a14:foregroundMark x1="37681" y1="2539" x2="50988" y2="9863"/>
                        <a14:foregroundMark x1="8169" y1="47852" x2="23715" y2="50098"/>
                        <a14:foregroundMark x1="1713" y1="48242" x2="5402" y2="48730"/>
                        <a14:foregroundMark x1="89460" y1="82324" x2="89855" y2="92871"/>
                        <a14:foregroundMark x1="92227" y1="79297" x2="94730" y2="84375"/>
                        <a14:foregroundMark x1="96047" y1="79492" x2="92754" y2="91797"/>
                        <a14:foregroundMark x1="92754" y1="91797" x2="88538" y2="94043"/>
                        <a14:foregroundMark x1="86034" y1="92871" x2="90777" y2="94043"/>
                        <a14:foregroundMark x1="36495" y1="93066" x2="53228" y2="96094"/>
                        <a14:foregroundMark x1="47036" y1="92383" x2="58498" y2="92676"/>
                        <a14:foregroundMark x1="45191" y1="93555" x2="50461" y2="94043"/>
                        <a14:foregroundMark x1="92622" y1="77930" x2="98155" y2="80273"/>
                        <a14:foregroundMark x1="97892" y1="78809" x2="96311" y2="85938"/>
                        <a14:foregroundMark x1="65349" y1="68457" x2="78393" y2="72852"/>
                        <a14:foregroundMark x1="69302" y1="68457" x2="77075" y2="72168"/>
                        <a14:foregroundMark x1="72991" y1="67773" x2="76153" y2="70996"/>
                        <a14:foregroundMark x1="71542" y1="67383" x2="72991" y2="70117"/>
                        <a14:foregroundMark x1="46640" y1="95605" x2="59157" y2="96094"/>
                        <a14:foregroundMark x1="37022" y1="8984" x2="44269" y2="22949"/>
                        <a14:foregroundMark x1="45718" y1="2734" x2="56653" y2="6934"/>
                        <a14:foregroundMark x1="50988" y1="23438" x2="54150" y2="58398"/>
                        <a14:foregroundMark x1="59420" y1="61816" x2="59420" y2="618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869" y="1975784"/>
            <a:ext cx="3595094" cy="485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831959AC-34BC-46BA-9D2A-B33EB2CF8E9F}"/>
              </a:ext>
            </a:extLst>
          </p:cNvPr>
          <p:cNvGrpSpPr/>
          <p:nvPr/>
        </p:nvGrpSpPr>
        <p:grpSpPr>
          <a:xfrm>
            <a:off x="3076691" y="398427"/>
            <a:ext cx="6038617" cy="1501055"/>
            <a:chOff x="3076691" y="398427"/>
            <a:chExt cx="6038617" cy="1501055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19520153-83A7-4857-B0C1-0077EAF6EF57}"/>
                </a:ext>
              </a:extLst>
            </p:cNvPr>
            <p:cNvSpPr/>
            <p:nvPr/>
          </p:nvSpPr>
          <p:spPr>
            <a:xfrm>
              <a:off x="3076691" y="398427"/>
              <a:ext cx="6038617" cy="1501055"/>
            </a:xfrm>
            <a:prstGeom prst="roundRect">
              <a:avLst>
                <a:gd name="adj" fmla="val 18479"/>
              </a:avLst>
            </a:prstGeom>
            <a:solidFill>
              <a:schemeClr val="bg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9169B0C-8FE3-44E9-9098-0FE77CDD0F79}"/>
                </a:ext>
              </a:extLst>
            </p:cNvPr>
            <p:cNvSpPr txBox="1"/>
            <p:nvPr/>
          </p:nvSpPr>
          <p:spPr>
            <a:xfrm>
              <a:off x="3524483" y="548789"/>
              <a:ext cx="514303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>
                  <a:ln>
                    <a:solidFill>
                      <a:prstClr val="white"/>
                    </a:solidFill>
                  </a:ln>
                  <a:solidFill>
                    <a:srgbClr val="FF0000"/>
                  </a:solidFill>
                  <a:effectLst/>
                  <a:uLnTx/>
                  <a:uFillTx/>
                  <a:latin typeface="UVN Banh Mi" pitchFamily="2" charset="0"/>
                  <a:ea typeface="+mn-ea"/>
                  <a:cs typeface="+mn-cs"/>
                </a:rPr>
                <a:t>Vận dụng</a:t>
              </a:r>
              <a:endParaRPr kumimoji="0" lang="en-US" sz="7200" b="1" i="0" u="none" strike="noStrike" kern="1200" cap="none" spc="0" normalizeH="0" baseline="0" noProof="0" dirty="0">
                <a:ln>
                  <a:solidFill>
                    <a:prstClr val="white"/>
                  </a:solidFill>
                </a:ln>
                <a:solidFill>
                  <a:srgbClr val="FF0000"/>
                </a:solidFill>
                <a:effectLst/>
                <a:uLnTx/>
                <a:uFillTx/>
                <a:latin typeface="UVN Banh Mi" pitchFamily="2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9337857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5B672-4486-42A9-96E6-40C3ADEB7BB8}"/>
              </a:ext>
            </a:extLst>
          </p:cNvPr>
          <p:cNvSpPr txBox="1"/>
          <p:nvPr/>
        </p:nvSpPr>
        <p:spPr>
          <a:xfrm>
            <a:off x="1516446" y="434458"/>
            <a:ext cx="966590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vi-VN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Để làm thuốc họ người ta ngâm chanh đào với mật ong và đường phèn. Cứ 2 kg chanh đào thì cần 11 mật ong và 1 kg đường phèn.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96D51C0-3B2A-4390-9ED5-FB1D88EA7901}"/>
              </a:ext>
            </a:extLst>
          </p:cNvPr>
          <p:cNvSpPr/>
          <p:nvPr/>
        </p:nvSpPr>
        <p:spPr>
          <a:xfrm>
            <a:off x="609600" y="395067"/>
            <a:ext cx="794188" cy="79418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52F27-A9D5-A3C1-BD40-A517D6F0B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181" y="2077783"/>
            <a:ext cx="9055663" cy="33353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A7028C-CBCC-D495-6756-E791CF76D686}"/>
              </a:ext>
            </a:extLst>
          </p:cNvPr>
          <p:cNvSpPr txBox="1"/>
          <p:nvPr/>
        </p:nvSpPr>
        <p:spPr>
          <a:xfrm>
            <a:off x="875071" y="5291594"/>
            <a:ext cx="1037303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vi-VN" sz="32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Theo thông tin trên, nếu muốn ngâm 4 kg chanh đào thì cần bao nhiêu lít mật ong và bao nhiêu ki-lô-gam đường phèn?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09863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 animBg="1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30783-4B1A-0E7E-1770-F4B43F6D89FA}"/>
              </a:ext>
            </a:extLst>
          </p:cNvPr>
          <p:cNvSpPr txBox="1"/>
          <p:nvPr/>
        </p:nvSpPr>
        <p:spPr>
          <a:xfrm>
            <a:off x="545997" y="901496"/>
            <a:ext cx="1092824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3300" b="1" u="sng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Bài giải</a:t>
            </a:r>
            <a:r>
              <a:rPr lang="en-US" sz="3300" b="1" u="sng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vi-VN" sz="3300" b="1" u="sng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kg chanh đào gấp 2 kg chanh đào số lần là: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 : 2 = 2 (lần)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Ngâm 4 kg chanh đào thì cần số lít mật ong là: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 × 2 = 2 (lít)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Ngâm 4 kg chanh đào thì cần số ki-lô-gam đường phèn là: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 × 2 = 2 (kg)</a:t>
            </a:r>
          </a:p>
          <a:p>
            <a:pPr algn="ctr"/>
            <a:r>
              <a:rPr lang="vi-VN" sz="33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Đáp số: 2 lít mật ong, 2 ki-lô-gam đường phèn.</a:t>
            </a:r>
          </a:p>
        </p:txBody>
      </p:sp>
    </p:spTree>
    <p:extLst>
      <p:ext uri="{BB962C8B-B14F-4D97-AF65-F5344CB8AC3E}">
        <p14:creationId xmlns:p14="http://schemas.microsoft.com/office/powerpoint/2010/main" val="21521072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2mate.com - Làm chanh đào ngâm mật ong chữa ho_v720P">
            <a:hlinkClick r:id="" action="ppaction://media"/>
            <a:extLst>
              <a:ext uri="{FF2B5EF4-FFF2-40B4-BE49-F238E27FC236}">
                <a16:creationId xmlns:a16="http://schemas.microsoft.com/office/drawing/2014/main" id="{A69762B4-457C-E6F2-1259-8C3928363F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56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97A6997-7709-6460-EFC3-94ACA0B0E193}"/>
              </a:ext>
            </a:extLst>
          </p:cNvPr>
          <p:cNvSpPr/>
          <p:nvPr/>
        </p:nvSpPr>
        <p:spPr>
          <a:xfrm>
            <a:off x="4829175" y="447675"/>
            <a:ext cx="2581275" cy="8001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Cambria" panose="02040503050406030204" pitchFamily="18" charset="0"/>
                <a:ea typeface="Cambria" panose="02040503050406030204" pitchFamily="18" charset="0"/>
              </a:rPr>
              <a:t>Liên </a:t>
            </a:r>
            <a:r>
              <a:rPr lang="en-US" sz="4400" b="1" dirty="0" err="1">
                <a:latin typeface="Cambria" panose="02040503050406030204" pitchFamily="18" charset="0"/>
                <a:ea typeface="Cambria" panose="02040503050406030204" pitchFamily="18" charset="0"/>
              </a:rPr>
              <a:t>hệ</a:t>
            </a:r>
            <a:endParaRPr lang="en-US" sz="44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C522FA-4D05-3B76-40BF-14D9A8DE1CAA}"/>
              </a:ext>
            </a:extLst>
          </p:cNvPr>
          <p:cNvSpPr txBox="1"/>
          <p:nvPr/>
        </p:nvSpPr>
        <p:spPr>
          <a:xfrm>
            <a:off x="781050" y="1552575"/>
            <a:ext cx="105727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nl-NL" sz="2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Mẹ tự làm sữa chua, cứ 500ml sữa tươi thì cần 1 hộp sữa đặc và 1 hộp sữa chua. Hỏi nếu có 2 </a:t>
            </a:r>
            <a:r>
              <a:rPr lang="nl-NL" sz="2800" i="1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</a:t>
            </a:r>
            <a:r>
              <a:rPr lang="nl-NL" sz="2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sữa tươi thì cần mấy hộp sữa đặc, mấy hộp sữa chua? </a:t>
            </a:r>
            <a:endParaRPr lang="en-US" sz="2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ách làm sữa chua: Cách làm sữa chua bằng sữa đặc ông thọ tại nhà">
            <a:extLst>
              <a:ext uri="{FF2B5EF4-FFF2-40B4-BE49-F238E27FC236}">
                <a16:creationId xmlns:a16="http://schemas.microsoft.com/office/drawing/2014/main" id="{4070DA86-FBA2-4094-A45A-DB72FEE7C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86525" y="2762249"/>
            <a:ext cx="4533900" cy="3400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007B861-4C60-D127-F8C4-FA9C96F0EB0F}"/>
              </a:ext>
            </a:extLst>
          </p:cNvPr>
          <p:cNvSpPr txBox="1"/>
          <p:nvPr/>
        </p:nvSpPr>
        <p:spPr>
          <a:xfrm>
            <a:off x="333375" y="3771900"/>
            <a:ext cx="6162675" cy="10567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nl-NL" sz="28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2 </a:t>
            </a:r>
            <a:r>
              <a:rPr lang="nl-NL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</a:t>
            </a:r>
            <a:r>
              <a:rPr lang="nl-NL" sz="28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= 2000 ml; 2000ml gấp 4 lần 500ml</a:t>
            </a:r>
            <a:endParaRPr lang="en-US" sz="28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nl-NL" sz="28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Vậy, cần 4 hộp sữa đặc, 4 hộp sữa chua.</a:t>
            </a:r>
            <a:endParaRPr lang="en-US" sz="28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5079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61DEE01-EF71-4703-87A6-FD3F338833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 descr="Hạnh Phúc Dễ Thương Cậu Bé Chơi Bóng Rổ Xe Lửa Hình minh họa Sẵn có - Tải  xuống Hình ảnh Ngay bây giờ - Dễ thương, Hoạt động, Hình minh họa - iStock">
            <a:extLst>
              <a:ext uri="{FF2B5EF4-FFF2-40B4-BE49-F238E27FC236}">
                <a16:creationId xmlns:a16="http://schemas.microsoft.com/office/drawing/2014/main" id="{1170BDEE-5B9C-406F-84CF-10E99940B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3137" y1="26471" x2="49837" y2="35621"/>
                        <a14:foregroundMark x1="50490" y1="27124" x2="57026" y2="32353"/>
                        <a14:foregroundMark x1="36601" y1="29739" x2="50000" y2="32026"/>
                        <a14:foregroundMark x1="46728" y1="50781" x2="47712" y2="54248"/>
                        <a14:foregroundMark x1="44636" y1="43408" x2="44761" y2="43850"/>
                        <a14:foregroundMark x1="40523" y1="28922" x2="44275" y2="42137"/>
                        <a14:foregroundMark x1="55229" y1="52451" x2="57190" y2="57353"/>
                        <a14:foregroundMark x1="53431" y1="33660" x2="54739" y2="44118"/>
                        <a14:foregroundMark x1="39706" y1="81209" x2="39706" y2="81209"/>
                        <a14:backgroundMark x1="46242" y1="43464" x2="46895" y2="45915"/>
                        <a14:backgroundMark x1="45915" y1="46405" x2="46242" y2="50817"/>
                        <a14:backgroundMark x1="43301" y1="44118" x2="44608" y2="434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3121023"/>
            <a:ext cx="3987728" cy="398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ạnh Phúc Dễ Thương Trẻ Em Cô Gái Chơi Bóng Rổ Xe Lửa Hình minh họa Sẵn có  - Tải xuống Hình ảnh Ngay bây giờ - iStock">
            <a:extLst>
              <a:ext uri="{FF2B5EF4-FFF2-40B4-BE49-F238E27FC236}">
                <a16:creationId xmlns:a16="http://schemas.microsoft.com/office/drawing/2014/main" id="{332AD49A-D838-4E6E-849B-D8374EED4C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135" b="89904" l="9856" r="89904">
                        <a14:foregroundMark x1="44231" y1="21394" x2="64663" y2="34856"/>
                        <a14:foregroundMark x1="42788" y1="27644" x2="46875" y2="30288"/>
                        <a14:foregroundMark x1="34375" y1="9135" x2="41346" y2="10817"/>
                        <a14:foregroundMark x1="46635" y1="52644" x2="49519" y2="64423"/>
                        <a14:foregroundMark x1="45433" y1="25481" x2="46635" y2="30048"/>
                        <a14:foregroundMark x1="44952" y1="25721" x2="49279" y2="32933"/>
                        <a14:foregroundMark x1="46154" y1="40144" x2="46154" y2="401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6670" y="2438590"/>
            <a:ext cx="4646125" cy="464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8CC582E-E827-4BD4-ACFE-E0F8FA7D94BA}"/>
              </a:ext>
            </a:extLst>
          </p:cNvPr>
          <p:cNvSpPr txBox="1"/>
          <p:nvPr/>
        </p:nvSpPr>
        <p:spPr>
          <a:xfrm>
            <a:off x="2306209" y="8163140"/>
            <a:ext cx="7579582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Tạm</a:t>
            </a:r>
            <a:r>
              <a:rPr lang="en-US" sz="11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 </a:t>
            </a:r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biệt</a:t>
            </a:r>
            <a:r>
              <a:rPr lang="en-US" sz="11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 </a:t>
            </a:r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và</a:t>
            </a:r>
            <a:endParaRPr lang="en-US" sz="115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#9Slide05 SVNClementine" panose="020F0502020204030203" pitchFamily="34" charset="0"/>
            </a:endParaRPr>
          </a:p>
          <a:p>
            <a:pPr algn="ctr"/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hẹn</a:t>
            </a:r>
            <a:r>
              <a:rPr lang="en-US" sz="11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 </a:t>
            </a:r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gặp</a:t>
            </a:r>
            <a:r>
              <a:rPr lang="en-US" sz="115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 </a:t>
            </a:r>
            <a:r>
              <a:rPr lang="en-US" sz="115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#9Slide05 SVNClementine" panose="020F0502020204030203" pitchFamily="34" charset="0"/>
              </a:rPr>
              <a:t>lại</a:t>
            </a:r>
            <a:endParaRPr lang="en-US" sz="11500" b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#9Slide05 SVNClementine" panose="020F050202020403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C7DE6FA-9EF0-4A5B-860C-2C8CF04E2F7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06209" y="2560203"/>
            <a:ext cx="7584081" cy="363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8628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9520153-83A7-4857-B0C1-0077EAF6EF57}"/>
              </a:ext>
            </a:extLst>
          </p:cNvPr>
          <p:cNvSpPr/>
          <p:nvPr/>
        </p:nvSpPr>
        <p:spPr>
          <a:xfrm>
            <a:off x="3076691" y="398427"/>
            <a:ext cx="6038617" cy="1501055"/>
          </a:xfrm>
          <a:prstGeom prst="roundRect">
            <a:avLst>
              <a:gd name="adj" fmla="val 18479"/>
            </a:avLst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Hạnh Phúc Dễ Thương Cậu Bé Chơi Bóng Rổ Xe Lửa Hình minh họa Sẵn có - Tải  xuống Hình ảnh Ngay bây giờ - Dễ thương, Hoạt động, Hình minh họa - iStock">
            <a:extLst>
              <a:ext uri="{FF2B5EF4-FFF2-40B4-BE49-F238E27FC236}">
                <a16:creationId xmlns:a16="http://schemas.microsoft.com/office/drawing/2014/main" id="{868B9DB4-AAFE-4066-947A-624FC3A68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137" y1="26471" x2="49837" y2="35621"/>
                        <a14:foregroundMark x1="50490" y1="27124" x2="57026" y2="32353"/>
                        <a14:foregroundMark x1="36601" y1="29739" x2="50000" y2="32026"/>
                        <a14:foregroundMark x1="46728" y1="50781" x2="47712" y2="54248"/>
                        <a14:foregroundMark x1="44636" y1="43408" x2="44761" y2="43850"/>
                        <a14:foregroundMark x1="40523" y1="28922" x2="44275" y2="42137"/>
                        <a14:foregroundMark x1="55229" y1="52451" x2="57190" y2="57353"/>
                        <a14:foregroundMark x1="53431" y1="33660" x2="54739" y2="44118"/>
                        <a14:foregroundMark x1="39706" y1="81209" x2="39706" y2="81209"/>
                        <a14:backgroundMark x1="46242" y1="43464" x2="46895" y2="45915"/>
                        <a14:backgroundMark x1="45915" y1="46405" x2="46242" y2="50817"/>
                        <a14:backgroundMark x1="43301" y1="44118" x2="44608" y2="434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511" y="1875834"/>
            <a:ext cx="4892565" cy="489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ạnh Phúc Dễ Thương Trẻ Em Cô Gái Chơi Bóng Rổ Xe Lửa Hình minh họa Sẵn có  - Tải xuống Hình ảnh Ngay bây giờ - iStock">
            <a:extLst>
              <a:ext uri="{FF2B5EF4-FFF2-40B4-BE49-F238E27FC236}">
                <a16:creationId xmlns:a16="http://schemas.microsoft.com/office/drawing/2014/main" id="{23166226-2BB2-45B2-B22C-7FB6470F5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135" b="89904" l="9856" r="89904">
                        <a14:foregroundMark x1="44231" y1="21394" x2="64663" y2="34856"/>
                        <a14:foregroundMark x1="42788" y1="27644" x2="46875" y2="30288"/>
                        <a14:foregroundMark x1="34375" y1="9135" x2="41346" y2="10817"/>
                        <a14:foregroundMark x1="46635" y1="52644" x2="49519" y2="64423"/>
                        <a14:foregroundMark x1="45433" y1="25481" x2="46635" y2="30048"/>
                        <a14:foregroundMark x1="44952" y1="25721" x2="49279" y2="32933"/>
                        <a14:foregroundMark x1="46154" y1="40144" x2="46154" y2="401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6670" y="1502170"/>
            <a:ext cx="5582546" cy="558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4F13A2A-6F8F-2AB2-6F81-BB4915977B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95446" y="616234"/>
            <a:ext cx="5145470" cy="120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6239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64078995047581951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59447"/>
            <a:ext cx="12192001" cy="691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0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3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71"/>
          <a:stretch/>
        </p:blipFill>
        <p:spPr bwMode="auto">
          <a:xfrm>
            <a:off x="-141890" y="0"/>
            <a:ext cx="1233389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OMFG - OMFG - Hello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162800" y="-2057400"/>
            <a:ext cx="609600" cy="609600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8ACDF13-0CC5-4F70-8B30-8C6C2A3776E7}"/>
              </a:ext>
            </a:extLst>
          </p:cNvPr>
          <p:cNvSpPr/>
          <p:nvPr/>
        </p:nvSpPr>
        <p:spPr>
          <a:xfrm>
            <a:off x="766917" y="729265"/>
            <a:ext cx="10323870" cy="5465057"/>
          </a:xfrm>
          <a:prstGeom prst="roundRect">
            <a:avLst>
              <a:gd name="adj" fmla="val 9491"/>
            </a:avLst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47D1B5-9794-4386-B233-C9D79781FB5F}"/>
              </a:ext>
            </a:extLst>
          </p:cNvPr>
          <p:cNvSpPr txBox="1"/>
          <p:nvPr/>
        </p:nvSpPr>
        <p:spPr>
          <a:xfrm>
            <a:off x="1213945" y="826749"/>
            <a:ext cx="88917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err="1">
                <a:solidFill>
                  <a:srgbClr val="002060"/>
                </a:solidFill>
              </a:rPr>
              <a:t>Thứ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ngày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tháng</a:t>
            </a:r>
            <a:r>
              <a:rPr lang="en-US" sz="4400" b="1" dirty="0">
                <a:solidFill>
                  <a:srgbClr val="002060"/>
                </a:solidFill>
              </a:rPr>
              <a:t> … </a:t>
            </a:r>
            <a:r>
              <a:rPr lang="en-US" sz="4400" b="1" dirty="0" err="1">
                <a:solidFill>
                  <a:srgbClr val="002060"/>
                </a:solidFill>
              </a:rPr>
              <a:t>năm</a:t>
            </a:r>
            <a:r>
              <a:rPr lang="en-US" sz="4400" b="1" dirty="0">
                <a:solidFill>
                  <a:srgbClr val="002060"/>
                </a:solidFill>
              </a:rPr>
              <a:t> …</a:t>
            </a:r>
          </a:p>
        </p:txBody>
      </p:sp>
      <p:pic>
        <p:nvPicPr>
          <p:cNvPr id="14" name="Picture 2" descr="Hạnh Phúc Dễ Thương Cậu Bé Chơi Bóng Rổ Xe Lửa Hình minh họa Sẵn có - Tải  xuống Hình ảnh Ngay bây giờ - Dễ thương, Hoạt động, Hình minh họa - iStock">
            <a:extLst>
              <a:ext uri="{FF2B5EF4-FFF2-40B4-BE49-F238E27FC236}">
                <a16:creationId xmlns:a16="http://schemas.microsoft.com/office/drawing/2014/main" id="{78C1F5EB-075A-4B1B-95DC-0717EFE484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3137" y1="26471" x2="49837" y2="35621"/>
                        <a14:foregroundMark x1="50490" y1="27124" x2="57026" y2="32353"/>
                        <a14:foregroundMark x1="36601" y1="29739" x2="50000" y2="32026"/>
                        <a14:foregroundMark x1="46728" y1="50781" x2="47712" y2="54248"/>
                        <a14:foregroundMark x1="44636" y1="43408" x2="44761" y2="43850"/>
                        <a14:foregroundMark x1="40523" y1="28922" x2="44275" y2="42137"/>
                        <a14:foregroundMark x1="55229" y1="52451" x2="57190" y2="57353"/>
                        <a14:foregroundMark x1="53431" y1="33660" x2="54739" y2="44118"/>
                        <a14:foregroundMark x1="39706" y1="81209" x2="39706" y2="81209"/>
                        <a14:backgroundMark x1="46242" y1="43464" x2="46895" y2="45915"/>
                        <a14:backgroundMark x1="45915" y1="46405" x2="46242" y2="50817"/>
                        <a14:backgroundMark x1="43301" y1="44118" x2="44608" y2="434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4504" y="2242256"/>
            <a:ext cx="4892565" cy="489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ạnh Phúc Dễ Thương Trẻ Em Cô Gái Chơi Bóng Rổ Xe Lửa Hình minh họa Sẵn có  - Tải xuống Hình ảnh Ngay bây giờ - iStock">
            <a:extLst>
              <a:ext uri="{FF2B5EF4-FFF2-40B4-BE49-F238E27FC236}">
                <a16:creationId xmlns:a16="http://schemas.microsoft.com/office/drawing/2014/main" id="{7F4D81FE-15D7-4F8A-BE3B-060516399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135" b="89904" l="9856" r="89904">
                        <a14:foregroundMark x1="44231" y1="21394" x2="64663" y2="34856"/>
                        <a14:foregroundMark x1="42788" y1="27644" x2="46875" y2="30288"/>
                        <a14:foregroundMark x1="34375" y1="9135" x2="41346" y2="10817"/>
                        <a14:foregroundMark x1="46635" y1="52644" x2="49519" y2="64423"/>
                        <a14:foregroundMark x1="45433" y1="25481" x2="46635" y2="30048"/>
                        <a14:foregroundMark x1="44952" y1="25721" x2="49279" y2="32933"/>
                        <a14:foregroundMark x1="46154" y1="40144" x2="46154" y2="401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06645" y="1750079"/>
            <a:ext cx="5582546" cy="558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CC47D9-64A2-6223-BDE0-D8E8659BBB1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45251" y="1691986"/>
            <a:ext cx="8596086" cy="29138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B26606-CCA3-0315-BBF0-7B79D593788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53197" y="3715639"/>
            <a:ext cx="3072650" cy="1609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004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26432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26932"/>
                            </p:stCondLst>
                            <p:childTnLst>
                              <p:par>
                                <p:cTn id="14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9520153-83A7-4857-B0C1-0077EAF6EF57}"/>
              </a:ext>
            </a:extLst>
          </p:cNvPr>
          <p:cNvSpPr/>
          <p:nvPr/>
        </p:nvSpPr>
        <p:spPr>
          <a:xfrm>
            <a:off x="3076691" y="398427"/>
            <a:ext cx="6038617" cy="1501055"/>
          </a:xfrm>
          <a:prstGeom prst="roundRect">
            <a:avLst>
              <a:gd name="adj" fmla="val 18479"/>
            </a:avLst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0" name="Picture 2" descr="Hạnh Phúc Dễ Thương Cậu Bé Chơi Bóng Rổ Xe Lửa Hình minh họa Sẵn có - Tải  xuống Hình ảnh Ngay bây giờ - Dễ thương, Hoạt động, Hình minh họa - iStock">
            <a:extLst>
              <a:ext uri="{FF2B5EF4-FFF2-40B4-BE49-F238E27FC236}">
                <a16:creationId xmlns:a16="http://schemas.microsoft.com/office/drawing/2014/main" id="{868B9DB4-AAFE-4066-947A-624FC3A68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43137" y1="26471" x2="49837" y2="35621"/>
                        <a14:foregroundMark x1="50490" y1="27124" x2="57026" y2="32353"/>
                        <a14:foregroundMark x1="36601" y1="29739" x2="50000" y2="32026"/>
                        <a14:foregroundMark x1="46728" y1="50781" x2="47712" y2="54248"/>
                        <a14:foregroundMark x1="44636" y1="43408" x2="44761" y2="43850"/>
                        <a14:foregroundMark x1="40523" y1="28922" x2="44275" y2="42137"/>
                        <a14:foregroundMark x1="55229" y1="52451" x2="57190" y2="57353"/>
                        <a14:foregroundMark x1="53431" y1="33660" x2="54739" y2="44118"/>
                        <a14:foregroundMark x1="39706" y1="81209" x2="39706" y2="81209"/>
                        <a14:backgroundMark x1="46242" y1="43464" x2="46895" y2="45915"/>
                        <a14:backgroundMark x1="45915" y1="46405" x2="46242" y2="50817"/>
                        <a14:backgroundMark x1="43301" y1="44118" x2="44608" y2="434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511" y="1875834"/>
            <a:ext cx="4892565" cy="4892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Hạnh Phúc Dễ Thương Trẻ Em Cô Gái Chơi Bóng Rổ Xe Lửa Hình minh họa Sẵn có  - Tải xuống Hình ảnh Ngay bây giờ - iStock">
            <a:extLst>
              <a:ext uri="{FF2B5EF4-FFF2-40B4-BE49-F238E27FC236}">
                <a16:creationId xmlns:a16="http://schemas.microsoft.com/office/drawing/2014/main" id="{23166226-2BB2-45B2-B22C-7FB6470F57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135" b="89904" l="9856" r="89904">
                        <a14:foregroundMark x1="44231" y1="21394" x2="64663" y2="34856"/>
                        <a14:foregroundMark x1="42788" y1="27644" x2="46875" y2="30288"/>
                        <a14:foregroundMark x1="34375" y1="9135" x2="41346" y2="10817"/>
                        <a14:foregroundMark x1="46635" y1="52644" x2="49519" y2="64423"/>
                        <a14:foregroundMark x1="45433" y1="25481" x2="46635" y2="30048"/>
                        <a14:foregroundMark x1="44952" y1="25721" x2="49279" y2="32933"/>
                        <a14:foregroundMark x1="46154" y1="40144" x2="46154" y2="401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36670" y="1502170"/>
            <a:ext cx="5582546" cy="5582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7C51B62-1A88-51F9-6CAE-AFD26BF654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37540" y="472001"/>
            <a:ext cx="5145470" cy="13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841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5B672-4486-42A9-96E6-40C3ADEB7BB8}"/>
              </a:ext>
            </a:extLst>
          </p:cNvPr>
          <p:cNvSpPr txBox="1"/>
          <p:nvPr/>
        </p:nvSpPr>
        <p:spPr>
          <a:xfrm>
            <a:off x="1554546" y="243958"/>
            <a:ext cx="94579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2800" dirty="0">
                <a:latin typeface="Calibri" panose="020F0502020204030204" pitchFamily="34" charset="0"/>
                <a:cs typeface="Calibri" panose="020F0502020204030204" pitchFamily="34" charset="0"/>
              </a:rPr>
              <a:t>Anh Nam tập thể dục buổi sáng, theo thói quen, cứ thực hiện động tác gập bụng 7 lần thì anh Nam lại lên xà 2 lượt. Theo em, anh Nam thực hiện động tác gập bụng 35 lần thì anh Nam lên xà bao nhiêu lượt?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96D51C0-3B2A-4390-9ED5-FB1D88EA7901}"/>
              </a:ext>
            </a:extLst>
          </p:cNvPr>
          <p:cNvSpPr/>
          <p:nvPr/>
        </p:nvSpPr>
        <p:spPr>
          <a:xfrm>
            <a:off x="609600" y="395067"/>
            <a:ext cx="794188" cy="79418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E4B97C-58B1-D6B3-2F01-8A9BE8F83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613" y="2305050"/>
            <a:ext cx="9158288" cy="389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223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354B254-CB58-480D-B068-B0557B8B58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2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D3658AE-FE15-4D89-8D64-A0F6FAB36657}"/>
              </a:ext>
            </a:extLst>
          </p:cNvPr>
          <p:cNvSpPr/>
          <p:nvPr/>
        </p:nvSpPr>
        <p:spPr>
          <a:xfrm>
            <a:off x="128649" y="164892"/>
            <a:ext cx="11825845" cy="64907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5600F5-B67A-8217-64A1-7ABBD5AFFB60}"/>
              </a:ext>
            </a:extLst>
          </p:cNvPr>
          <p:cNvSpPr txBox="1"/>
          <p:nvPr/>
        </p:nvSpPr>
        <p:spPr>
          <a:xfrm>
            <a:off x="1181100" y="571500"/>
            <a:ext cx="9858375" cy="5171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nl-NL" sz="3200" b="1" u="sng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Bài giải</a:t>
            </a:r>
            <a:endParaRPr lang="en-US" sz="32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35 gấp 7 số lần là: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35 : 7 = 5 (l</a:t>
            </a:r>
            <a:r>
              <a:rPr lang="nl-NL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ầ</a:t>
            </a: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n)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Nếu thực hiện động tác gập bụng 35 lần thì số lượt anh Nam lên xà là: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 × 5 = 10 (lượt)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indent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vi-VN" sz="32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Đáp số: 10 lượt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7256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A5B672-4486-42A9-96E6-40C3ADEB7BB8}"/>
              </a:ext>
            </a:extLst>
          </p:cNvPr>
          <p:cNvSpPr txBox="1"/>
          <p:nvPr/>
        </p:nvSpPr>
        <p:spPr>
          <a:xfrm>
            <a:off x="1554546" y="243958"/>
            <a:ext cx="9665904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vi-VN" sz="26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 Hiền tiết kiệm tiền để mua một chiếc xe máy mới. Chiếc xe máy có giá tiền là 36 triệu đồng.</a:t>
            </a:r>
          </a:p>
          <a:p>
            <a:pPr lvl="0" algn="just"/>
            <a:r>
              <a:rPr lang="vi-VN" sz="26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a) Theo em, cô Hiền cần tiết kiệm mấy tháng thì đủ tiền mua chiếc xe máy đó? Biết rằng cứ 3 tháng cô Hiền lại tiết kiệm được 6 triệu đồng.</a:t>
            </a:r>
          </a:p>
          <a:p>
            <a:pPr lvl="0" algn="just"/>
            <a:r>
              <a:rPr lang="vi-VN" sz="26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b) Nếu muốn đủ tiền mua chiếc xe máy trong 1 năm thì mỗi tháng cô Hiền cần tiết kiệm bao nhiêu tiền?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96D51C0-3B2A-4390-9ED5-FB1D88EA7901}"/>
              </a:ext>
            </a:extLst>
          </p:cNvPr>
          <p:cNvSpPr/>
          <p:nvPr/>
        </p:nvSpPr>
        <p:spPr>
          <a:xfrm>
            <a:off x="609600" y="395067"/>
            <a:ext cx="794188" cy="79418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30783-4B1A-0E7E-1770-F4B43F6D89FA}"/>
              </a:ext>
            </a:extLst>
          </p:cNvPr>
          <p:cNvSpPr txBox="1"/>
          <p:nvPr/>
        </p:nvSpPr>
        <p:spPr>
          <a:xfrm>
            <a:off x="609600" y="3009900"/>
            <a:ext cx="1086802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a) </a:t>
            </a:r>
            <a:r>
              <a:rPr lang="vi-VN" sz="2800" b="1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Cách 1: Rút về đơn vị</a:t>
            </a:r>
            <a:endParaRPr lang="vi-VN" sz="2800" b="0" i="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Mỗi tháng cô Hiền tiết kiệm được số tiền là: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6 : 3 = 2 (triệu đồng)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Để đủ tiền mua chiếc xe máy đó, cô Hà cần tiết kiệm trong số tháng là: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36 : 2 = 18 (tháng)</a:t>
            </a:r>
          </a:p>
          <a:p>
            <a:pPr algn="ctr"/>
            <a:r>
              <a:rPr lang="vi-VN" sz="2800" b="0" i="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Đáp số: 18 tháng</a:t>
            </a:r>
          </a:p>
        </p:txBody>
      </p:sp>
    </p:spTree>
    <p:extLst>
      <p:ext uri="{BB962C8B-B14F-4D97-AF65-F5344CB8AC3E}">
        <p14:creationId xmlns:p14="http://schemas.microsoft.com/office/powerpoint/2010/main" val="25937604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23"/>
          <a:stretch/>
        </p:blipFill>
        <p:spPr bwMode="auto">
          <a:xfrm>
            <a:off x="0" y="-15766"/>
            <a:ext cx="12192000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CAB505A-1E3D-4337-A1A0-2A6AA984D697}"/>
              </a:ext>
            </a:extLst>
          </p:cNvPr>
          <p:cNvSpPr/>
          <p:nvPr/>
        </p:nvSpPr>
        <p:spPr>
          <a:xfrm>
            <a:off x="283779" y="189186"/>
            <a:ext cx="11366938" cy="644809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D30783-4B1A-0E7E-1770-F4B43F6D89FA}"/>
              </a:ext>
            </a:extLst>
          </p:cNvPr>
          <p:cNvSpPr txBox="1"/>
          <p:nvPr/>
        </p:nvSpPr>
        <p:spPr>
          <a:xfrm>
            <a:off x="752476" y="400050"/>
            <a:ext cx="108013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vi-VN" sz="28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Cách 2: Tìm tỉ số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36 triệu đồng gấp 6 triệu đồng số lần là: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36 : 6 = 6 (lần)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Để đủ tiền mua chiếc xe máy đó, cô Hà cần tiết kiệm trong thời gian là: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× 6 = 18 (tháng)</a:t>
            </a:r>
          </a:p>
          <a:p>
            <a:pPr lvl="0" algn="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Đáp số: 18 tháng</a:t>
            </a:r>
            <a:endParaRPr kumimoji="0" lang="vi-VN" sz="2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057F66-AC2F-8C86-7069-52A153EC8753}"/>
              </a:ext>
            </a:extLst>
          </p:cNvPr>
          <p:cNvSpPr txBox="1"/>
          <p:nvPr/>
        </p:nvSpPr>
        <p:spPr>
          <a:xfrm>
            <a:off x="666750" y="3200400"/>
            <a:ext cx="1086802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vi-VN" sz="28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b) Đổi: 1 năm = 12 tháng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Nếu muốn đủ tiền mua chiếc xe máy trong 1 năm thì mỗi tháng cô Hiền cần tiết kiệm số tiền là:</a:t>
            </a:r>
          </a:p>
          <a:p>
            <a:pPr lvl="0" algn="ct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36 : 12 = 3 (triệu đồng)</a:t>
            </a:r>
          </a:p>
          <a:p>
            <a:pPr lvl="0" algn="r"/>
            <a:r>
              <a:rPr lang="vi-VN" sz="28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Đáp số: 3 triệu đồng</a:t>
            </a:r>
            <a:endParaRPr kumimoji="0" lang="vi-VN" sz="280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01672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6儿童成长教育教学课件PPT模板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1069</TotalTime>
  <Words>584</Words>
  <Application>Microsoft Office PowerPoint</Application>
  <PresentationFormat>Widescreen</PresentationFormat>
  <Paragraphs>49</Paragraphs>
  <Slides>15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#9Slide05 SVNClementine</vt:lpstr>
      <vt:lpstr>Arial</vt:lpstr>
      <vt:lpstr>Calibri</vt:lpstr>
      <vt:lpstr>Cambria</vt:lpstr>
      <vt:lpstr>UVN Banh Mi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9Slide.vn</dc:title>
  <dc:subject>9Slide.vn</dc:subject>
  <dc:creator>huong</dc:creator>
  <dc:description>9Slide.vn</dc:description>
  <cp:lastModifiedBy>Nhan Nguyen</cp:lastModifiedBy>
  <cp:revision>18</cp:revision>
  <dcterms:created xsi:type="dcterms:W3CDTF">2015-05-05T08:02:00Z</dcterms:created>
  <dcterms:modified xsi:type="dcterms:W3CDTF">2024-09-14T08:04:08Z</dcterms:modified>
  <cp:category>9Slide.vn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2052-10.1.0.6393</vt:lpwstr>
  </property>
</Properties>
</file>

<file path=docProps/thumbnail.jpeg>
</file>